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8" r:id="rId2"/>
    <p:sldId id="459" r:id="rId3"/>
    <p:sldId id="412" r:id="rId4"/>
    <p:sldId id="413" r:id="rId5"/>
    <p:sldId id="414" r:id="rId6"/>
    <p:sldId id="415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57" r:id="rId46"/>
    <p:sldId id="458" r:id="rId47"/>
    <p:sldId id="416" r:id="rId48"/>
    <p:sldId id="417" r:id="rId49"/>
    <p:sldId id="418" r:id="rId50"/>
    <p:sldId id="411" r:id="rId51"/>
    <p:sldId id="277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81558" autoAdjust="0"/>
  </p:normalViewPr>
  <p:slideViewPr>
    <p:cSldViewPr snapToGrid="0">
      <p:cViewPr varScale="1">
        <p:scale>
          <a:sx n="67" d="100"/>
          <a:sy n="67" d="100"/>
        </p:scale>
        <p:origin x="941" y="5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30BEC-517C-4C70-BDC8-9D9BFF2D411B}" type="datetimeFigureOut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F685B-7A8E-44C5-B214-E4CD23CDB3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16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822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613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432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608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63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3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128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572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008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1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266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001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94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867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40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319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081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454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965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929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027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838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7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202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495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13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552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9528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69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806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47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675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1608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729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135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13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3396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126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2056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996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1322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343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62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800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316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699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65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1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117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7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50209-2F19-499E-8066-067586DDA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B41494-7929-4F7D-9360-38558B41F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FA023-5317-4FC8-8A85-7BA403ED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B3D0-09DD-44C3-BE99-00E85A444DFC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C0F1DA-FB3A-45F0-BEE7-AEDB1E03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801339-2A68-4769-B291-38743DCD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0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4E3BF-0CAF-4141-AF5F-BA51C1FD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CA6616-EF26-4728-8CD7-3C87719A9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BF115-300C-482F-8D8E-A649632A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423-C1B9-4A29-A7E1-83233AC6047C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136E05-426F-4A5C-9148-8C6E89B1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2BA78-D854-438B-BADC-821D8F35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88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DF0C19F-D1FE-46A5-ADA5-08159C265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0066D5-57F1-4D46-BDFC-E4CB9488F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F98CBA-3E83-4D2C-9119-5F5715ED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CFD39-631E-4E28-A44D-26F16016F070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D4B4-50DA-4783-AE47-92C5A360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2FC8B7-7C78-4083-9D83-365793B2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04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39066-08A3-4DE7-90AD-8299C42E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03B05-C5C6-4375-B693-10A57361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A9395-12B1-4BAE-96D5-50D718D75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72AA-9C28-4288-A5F4-E545818FBCD1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16AAE-BDDB-4A2C-A2F5-56384BB6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EFFA0D-D5A2-4CD7-82A2-146AFFD0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9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B35C3-9445-436E-881A-11DEF1D4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CEC0D1-B285-4C5B-A4BB-531DD3417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602AC0-6F6D-4C24-9165-892B6D36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FF36-A01E-4063-9D2E-0AEA1287B6D5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83392-75D9-4256-83A2-377B15BA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E0D32C-5D93-4D51-B7A0-3841DDE7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42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E4DDE-9413-400F-BB0C-15812532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106711-AD2B-4259-AADC-A6082814D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C1B53A-7815-453A-88F4-609C52531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D5C5E9-0436-4DE0-9CB1-FB177F083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179D2-6E5C-4A7A-A394-F15F14483D3B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75C6E6-4226-4A8B-A196-0F183EB7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FF8793-8FD8-4CF8-B68B-0E73AB76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0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0F292-6AB7-41E5-BC7B-225E7CB9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85D04B-7D3B-42C5-BC19-8C516FD91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F75690-C89B-4CE9-940A-42BD8DD1A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64889D-39A9-4AE5-BCD2-0B51645CA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07B8746-2979-4142-91D9-596FB2828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F297C82-EB60-49DB-B0BE-B4B929E26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7892-C7EB-4B86-9EFB-1058F1C2B6E8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2C76A4-199A-40CF-A5FE-6F2DF6BF4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BFF5237-5940-4877-BB6C-1714BE0D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84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DC7B5-42F3-4662-BB5A-47D59712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F78CE8-44C0-4067-89E5-BA2F2743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53C6-DA75-4C44-8BAA-3C752C8C1F10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C9FA1A-1A7E-4374-80B7-16B03775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1CA9F0-2BAA-4FB3-BC84-54D4912B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5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03295F-08AA-448A-A31C-3054F3B6A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FD79-D7A7-4A89-BDD4-930ECA44C1ED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689913-42C8-477F-AC9C-899DCEA9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C55A3-67CC-496D-A510-81B4813E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32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065B8-EE1E-4B38-9CCE-715234CA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E0B91-DFA4-4A4C-B28B-667FCCDB2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BA9EC7-5C59-4DCD-A03B-E16744E31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ECA569-DCAF-4C65-8CF5-ECBD3786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46C6E-C534-46E8-BC28-2450083DF545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BD2980-8978-4636-B3E1-64709658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640EEE-CE06-49FB-AB71-301F13BC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33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23F53-B7C8-4246-8C70-EAB6B77A5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3D3AB4-32CC-4D26-BED9-AA2CCAB43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B92619-FF06-471F-AB6B-CBF2252EC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D02A9F-2862-48F6-9421-A8FE2525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0B5C-A160-4788-8C5D-3BE08654EE4F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74B342-21D3-4B71-826A-35F020B8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96DB19-F811-4177-B570-056F9A3A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5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656BF2-1907-4319-9385-5D2F90ED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CC09FC-8EEC-4C8D-B0EA-9905054E3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99EB7-7531-4832-ADCD-1AC06EBB1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943BA-5903-48B5-BCCD-D7A56EA26AA8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33DDBC-9FB9-492E-87E3-12B09EB47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人工智能编程语言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F09FF8-0B5D-448F-B7F3-64D544EDF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76572-147E-4C0B-B190-A38FDD229D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23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hyperlink" Target="https://www.cnblogs.com/MyNameIsPc/p/8972995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hyperlink" Target="https://baike.baidu.com/item/%E5%A4%9A%E9%A1%B9%E5%BC%8F%E9%99%A4%E6%B3%95/2703247?fr=aladdi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?__biz=MzAwMTUzODUxMA==&amp;mid=2651802422&amp;idx=2&amp;sn=3e53f32602377cfaa193056724736234&amp;chksm=8123cb97b6544281274ba0414804afb18b936ba84173ec10c0b5a572bd2446f4164fb2d9f427&amp;mpshare=1&amp;scene=1&amp;srcid=0216eSs5vTc0wCRvbV2xsdke#rd" TargetMode="External"/><Relationship Id="rId5" Type="http://schemas.openxmlformats.org/officeDocument/2006/relationships/hyperlink" Target="https://mp.weixin.qq.com/s?__biz=MzAwMTUzODUxMA==&amp;mid=2651802489&amp;idx=1&amp;sn=ab865cffb75343939c40743a18aca6f9&amp;chksm=8123cbd8b65442ced0116b46c02bef4ba1d7f4a450704519816121f262722fcb1b5353903ab1&amp;mpshare=1&amp;scene=1&amp;srcid=0216yJ0DQywWOvZU0HpUU6ub#rd" TargetMode="External"/><Relationship Id="rId4" Type="http://schemas.openxmlformats.org/officeDocument/2006/relationships/hyperlink" Target="http://www.mathwork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libili.com/read/cv660232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r="14726" b="48018"/>
          <a:stretch>
            <a:fillRect/>
          </a:stretch>
        </p:blipFill>
        <p:spPr>
          <a:xfrm>
            <a:off x="15050" y="4882317"/>
            <a:ext cx="5870824" cy="197568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93001" y="-384433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52349" y="4882316"/>
            <a:ext cx="12192000" cy="1975683"/>
          </a:xfrm>
          <a:prstGeom prst="rect">
            <a:avLst/>
          </a:prstGeom>
          <a:gradFill flip="none" rotWithShape="1">
            <a:gsLst>
              <a:gs pos="0">
                <a:srgbClr val="014924"/>
              </a:gs>
              <a:gs pos="51000">
                <a:srgbClr val="014924"/>
              </a:gs>
              <a:gs pos="80000">
                <a:srgbClr val="014924">
                  <a:alpha val="80000"/>
                </a:srgbClr>
              </a:gs>
              <a:gs pos="100000">
                <a:srgbClr val="014924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349" y="4712679"/>
            <a:ext cx="12192000" cy="771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4400" y="2806683"/>
            <a:ext cx="1001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04" y="266201"/>
            <a:ext cx="1936392" cy="1930811"/>
          </a:xfrm>
          <a:prstGeom prst="rect">
            <a:avLst/>
          </a:prstGeom>
        </p:spPr>
      </p:pic>
      <p:sp>
        <p:nvSpPr>
          <p:cNvPr id="39939" name="TextBox 3"/>
          <p:cNvSpPr txBox="1"/>
          <p:nvPr/>
        </p:nvSpPr>
        <p:spPr>
          <a:xfrm>
            <a:off x="1931657" y="5028748"/>
            <a:ext cx="8277225" cy="13849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中山大学智能工程学院    王帅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wangsh368@mail.sysu.edu.cn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2021-02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1CA753-2F20-454F-ADAE-D38D99F3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C455B6-B98E-409C-85DE-ADEE7495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4E99B-A9BB-464A-90D7-4C7236AE6373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43F90551-973A-498C-B3A0-0B956B97E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7611"/>
            <a:ext cx="4114800" cy="365125"/>
          </a:xfrm>
        </p:spPr>
        <p:txBody>
          <a:bodyPr/>
          <a:lstStyle/>
          <a:p>
            <a:r>
              <a:rPr lang="zh-CN" altLang="en-US" dirty="0"/>
              <a:t>人工智能编程语言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主要特性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149DAD-4507-40D9-B640-E152B469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810A6-8338-4AB4-AD4D-0A7CBE9E735F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1A9276-852A-44B1-95A5-542A42B5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CA3B40D-76BB-44F9-B762-0D91DF82E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高阶编程语言，容易上手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具有多种工具包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(toolbox)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和内置函数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(build-in function)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ACD26B2-9E28-44E5-AB52-1FF75ABD0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066" y="2905155"/>
            <a:ext cx="5884784" cy="3524221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077AAD6-7749-43E4-A4AE-FB363283EF4B}"/>
              </a:ext>
            </a:extLst>
          </p:cNvPr>
          <p:cNvSpPr/>
          <p:nvPr/>
        </p:nvSpPr>
        <p:spPr>
          <a:xfrm>
            <a:off x="3386271" y="4312660"/>
            <a:ext cx="2144994" cy="172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AA39527-7B94-4D6F-9CD6-A85FE656DCA7}"/>
              </a:ext>
            </a:extLst>
          </p:cNvPr>
          <p:cNvSpPr/>
          <p:nvPr/>
        </p:nvSpPr>
        <p:spPr>
          <a:xfrm>
            <a:off x="3403363" y="4664387"/>
            <a:ext cx="1803163" cy="1624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D7D6A2-E9F9-4940-8B98-63E4117583A8}"/>
              </a:ext>
            </a:extLst>
          </p:cNvPr>
          <p:cNvSpPr/>
          <p:nvPr/>
        </p:nvSpPr>
        <p:spPr>
          <a:xfrm>
            <a:off x="3342116" y="5244154"/>
            <a:ext cx="1803163" cy="230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57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主要特性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E6B783-E880-41CD-AC24-F7434DE8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08DA-0798-441F-81C9-A20B744C5E85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BD9CD5-199B-404E-A43D-E6E94E52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055DC9F-C573-4091-AE61-B0507E328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高阶编程语言，容易上手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具有多种工具包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(toolbox)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和内置函数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(build-in function)</a:t>
            </a: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有强大的绘图功能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72FAEAF-3F92-4CDC-AC35-CE2A17678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111" y="3852246"/>
            <a:ext cx="2509777" cy="22169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F02EE5F-56D3-4FB1-B7F1-AAD001833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430" y="3852246"/>
            <a:ext cx="2507226" cy="22230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56CA81B-CCC4-4110-94FB-9266DC435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359" y="3852246"/>
            <a:ext cx="2856481" cy="22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DFF96-2CED-4BAA-8AC7-31E08F6F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CB46-3E82-419B-947A-EEF30356852C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973034-0ED9-455E-9B71-F5FE965A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D992D97-15D8-4AAE-9C2D-AC605E83D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视窗介绍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中的基本运算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的变量和数据类型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多项式（表达和创建、求根、四则运算、微分）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37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视窗介绍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765C88-5B04-46AA-8FD6-9B58DC99F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A1CC-2CFE-4964-96EB-C5587D5EC27C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6869B1-CEA1-445D-A87F-012EB669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E88AF46-AB25-4EC7-83F2-D54FC630D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955" y="2367805"/>
            <a:ext cx="4641440" cy="21223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当在“开始”中输入“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”，就会有如右侧图标显示，表明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正在加载中。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E2F15-0281-4818-A0EA-F32DE0950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214" y="1335907"/>
            <a:ext cx="4266586" cy="440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09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视窗介绍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D758BA-C1B1-424D-8C88-82FD7D4B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0C2BA-2AA4-4219-B807-2F6348E89561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FEB227-2859-4544-9115-F40DAF03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7E2061-E270-41F7-9044-3C9B71BED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652" y="1707575"/>
            <a:ext cx="8227398" cy="466938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7FEC6A4-158A-427A-9B50-8D09E945EE73}"/>
              </a:ext>
            </a:extLst>
          </p:cNvPr>
          <p:cNvGrpSpPr/>
          <p:nvPr/>
        </p:nvGrpSpPr>
        <p:grpSpPr>
          <a:xfrm>
            <a:off x="2465847" y="1449616"/>
            <a:ext cx="3608439" cy="536500"/>
            <a:chOff x="167148" y="1449616"/>
            <a:chExt cx="3333136" cy="536500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6C8A68F-BEFA-44EC-B82C-7076FD5094AB}"/>
                </a:ext>
              </a:extLst>
            </p:cNvPr>
            <p:cNvSpPr/>
            <p:nvPr/>
          </p:nvSpPr>
          <p:spPr>
            <a:xfrm>
              <a:off x="167148" y="1612490"/>
              <a:ext cx="1012723" cy="37362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F1C82D1-FAC5-4EEB-B25C-234F8F027546}"/>
                </a:ext>
              </a:extLst>
            </p:cNvPr>
            <p:cNvCxnSpPr/>
            <p:nvPr/>
          </p:nvCxnSpPr>
          <p:spPr>
            <a:xfrm flipV="1">
              <a:off x="1179871" y="1629376"/>
              <a:ext cx="793187" cy="1769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FDC1A87-BCB3-46F5-9B7F-1A93CFE8B3FE}"/>
                </a:ext>
              </a:extLst>
            </p:cNvPr>
            <p:cNvSpPr/>
            <p:nvPr/>
          </p:nvSpPr>
          <p:spPr>
            <a:xfrm>
              <a:off x="1973058" y="1449616"/>
              <a:ext cx="1527226" cy="2872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MATLAB</a:t>
              </a:r>
              <a:r>
                <a:rPr lang="zh-CN" altLang="en-US" b="1" dirty="0">
                  <a:solidFill>
                    <a:srgbClr val="FF0000"/>
                  </a:solidFill>
                </a:rPr>
                <a:t>版本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D6F774F-7CF6-431B-B7F2-D11173C2C15B}"/>
              </a:ext>
            </a:extLst>
          </p:cNvPr>
          <p:cNvGrpSpPr/>
          <p:nvPr/>
        </p:nvGrpSpPr>
        <p:grpSpPr>
          <a:xfrm>
            <a:off x="2371826" y="2560865"/>
            <a:ext cx="3908939" cy="1008245"/>
            <a:chOff x="156872" y="1695589"/>
            <a:chExt cx="3844859" cy="96553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0FC4451-9E68-4D80-879C-07638D93D996}"/>
                </a:ext>
              </a:extLst>
            </p:cNvPr>
            <p:cNvSpPr/>
            <p:nvPr/>
          </p:nvSpPr>
          <p:spPr>
            <a:xfrm>
              <a:off x="156872" y="1695589"/>
              <a:ext cx="1012723" cy="22400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48408124-2D86-48F7-A055-23B7683073C3}"/>
                </a:ext>
              </a:extLst>
            </p:cNvPr>
            <p:cNvCxnSpPr/>
            <p:nvPr/>
          </p:nvCxnSpPr>
          <p:spPr>
            <a:xfrm>
              <a:off x="1179871" y="1806356"/>
              <a:ext cx="1294633" cy="7111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4247219-EE75-442E-A495-990B3B48FAAB}"/>
                </a:ext>
              </a:extLst>
            </p:cNvPr>
            <p:cNvSpPr/>
            <p:nvPr/>
          </p:nvSpPr>
          <p:spPr>
            <a:xfrm>
              <a:off x="2474504" y="2124424"/>
              <a:ext cx="1527227" cy="5366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MATLAB</a:t>
              </a:r>
              <a:r>
                <a:rPr lang="zh-CN" altLang="en-US" b="1" dirty="0">
                  <a:solidFill>
                    <a:srgbClr val="FF0000"/>
                  </a:solidFill>
                </a:rPr>
                <a:t>安装文件夹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9F91C76-5847-49A3-9A75-CFEA233935D7}"/>
              </a:ext>
            </a:extLst>
          </p:cNvPr>
          <p:cNvGrpSpPr/>
          <p:nvPr/>
        </p:nvGrpSpPr>
        <p:grpSpPr>
          <a:xfrm>
            <a:off x="2658929" y="2492434"/>
            <a:ext cx="7110840" cy="302341"/>
            <a:chOff x="156872" y="1683683"/>
            <a:chExt cx="3675438" cy="28953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E9FD529-9773-44D8-AA81-FF84179C1463}"/>
                </a:ext>
              </a:extLst>
            </p:cNvPr>
            <p:cNvSpPr/>
            <p:nvPr/>
          </p:nvSpPr>
          <p:spPr>
            <a:xfrm>
              <a:off x="156872" y="1695589"/>
              <a:ext cx="1012723" cy="22400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E7106B47-86E7-43A1-9171-4F2EE96D2921}"/>
                </a:ext>
              </a:extLst>
            </p:cNvPr>
            <p:cNvCxnSpPr/>
            <p:nvPr/>
          </p:nvCxnSpPr>
          <p:spPr>
            <a:xfrm flipV="1">
              <a:off x="1151743" y="1800469"/>
              <a:ext cx="1264379" cy="58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475E01A-4BF1-4D67-A137-35CADC79F156}"/>
                </a:ext>
              </a:extLst>
            </p:cNvPr>
            <p:cNvSpPr/>
            <p:nvPr/>
          </p:nvSpPr>
          <p:spPr>
            <a:xfrm>
              <a:off x="2416122" y="1683683"/>
              <a:ext cx="1416188" cy="2895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MATLAB</a:t>
              </a:r>
              <a:r>
                <a:rPr lang="zh-CN" altLang="en-US" b="1" dirty="0">
                  <a:solidFill>
                    <a:srgbClr val="FF0000"/>
                  </a:solidFill>
                </a:rPr>
                <a:t>执行的当前路径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DA35ABC-C4C2-4894-9CC3-1B2F4035C7E8}"/>
              </a:ext>
            </a:extLst>
          </p:cNvPr>
          <p:cNvGrpSpPr/>
          <p:nvPr/>
        </p:nvGrpSpPr>
        <p:grpSpPr>
          <a:xfrm>
            <a:off x="4213285" y="2626819"/>
            <a:ext cx="2816598" cy="1557908"/>
            <a:chOff x="1377602" y="755449"/>
            <a:chExt cx="2770424" cy="149190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9C82006-48A6-4011-8FD2-B9FC01BAF16F}"/>
                </a:ext>
              </a:extLst>
            </p:cNvPr>
            <p:cNvSpPr/>
            <p:nvPr/>
          </p:nvSpPr>
          <p:spPr>
            <a:xfrm>
              <a:off x="1377602" y="755449"/>
              <a:ext cx="853717" cy="19332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B5CE476B-E07D-4D0A-B2F3-9FB858338833}"/>
                </a:ext>
              </a:extLst>
            </p:cNvPr>
            <p:cNvCxnSpPr>
              <a:endCxn id="31" idx="1"/>
            </p:cNvCxnSpPr>
            <p:nvPr/>
          </p:nvCxnSpPr>
          <p:spPr>
            <a:xfrm>
              <a:off x="1960528" y="996378"/>
              <a:ext cx="503700" cy="9826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683B3F5-2DA7-4C61-8E87-9D9A0D2AABEB}"/>
                </a:ext>
              </a:extLst>
            </p:cNvPr>
            <p:cNvSpPr/>
            <p:nvPr/>
          </p:nvSpPr>
          <p:spPr>
            <a:xfrm>
              <a:off x="2464227" y="1710661"/>
              <a:ext cx="1683799" cy="5366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输入指令，显示运行结果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115F086-51CC-438B-BFA7-A4D1AC8681BF}"/>
              </a:ext>
            </a:extLst>
          </p:cNvPr>
          <p:cNvGrpSpPr/>
          <p:nvPr/>
        </p:nvGrpSpPr>
        <p:grpSpPr>
          <a:xfrm>
            <a:off x="8802299" y="2632064"/>
            <a:ext cx="1527226" cy="925386"/>
            <a:chOff x="133248" y="1593855"/>
            <a:chExt cx="1527226" cy="925386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5BB309A-D4FB-4699-8233-BECDBF7F8E43}"/>
                </a:ext>
              </a:extLst>
            </p:cNvPr>
            <p:cNvSpPr/>
            <p:nvPr/>
          </p:nvSpPr>
          <p:spPr>
            <a:xfrm>
              <a:off x="273255" y="1593855"/>
              <a:ext cx="756572" cy="2173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5FAA16A0-0CCB-42E4-B3C7-2F5A1B3B4657}"/>
                </a:ext>
              </a:extLst>
            </p:cNvPr>
            <p:cNvCxnSpPr/>
            <p:nvPr/>
          </p:nvCxnSpPr>
          <p:spPr>
            <a:xfrm flipH="1">
              <a:off x="651541" y="1817226"/>
              <a:ext cx="6324" cy="3978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3B84CC8-597D-4A1F-BABB-54B4F2FBBC9F}"/>
                </a:ext>
              </a:extLst>
            </p:cNvPr>
            <p:cNvSpPr/>
            <p:nvPr/>
          </p:nvSpPr>
          <p:spPr>
            <a:xfrm>
              <a:off x="133248" y="2231968"/>
              <a:ext cx="1527226" cy="2872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存放变量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C0F36C3-7CA8-4F8D-A2FB-D7A1A60AD8C3}"/>
              </a:ext>
            </a:extLst>
          </p:cNvPr>
          <p:cNvGrpSpPr/>
          <p:nvPr/>
        </p:nvGrpSpPr>
        <p:grpSpPr>
          <a:xfrm>
            <a:off x="6074287" y="4417957"/>
            <a:ext cx="3645720" cy="514473"/>
            <a:chOff x="-2615893" y="1593855"/>
            <a:chExt cx="3645720" cy="514473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96DEA93-2446-4428-AD1A-78A2EAF9D0E7}"/>
                </a:ext>
              </a:extLst>
            </p:cNvPr>
            <p:cNvSpPr/>
            <p:nvPr/>
          </p:nvSpPr>
          <p:spPr>
            <a:xfrm>
              <a:off x="273255" y="1593855"/>
              <a:ext cx="756572" cy="2173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ADB26595-A6A4-4E18-AE19-4EA17C58D611}"/>
                </a:ext>
              </a:extLst>
            </p:cNvPr>
            <p:cNvCxnSpPr/>
            <p:nvPr/>
          </p:nvCxnSpPr>
          <p:spPr>
            <a:xfrm flipH="1">
              <a:off x="-157828" y="1720955"/>
              <a:ext cx="437407" cy="1853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F660FA1-A070-453D-A377-5139E224D189}"/>
                </a:ext>
              </a:extLst>
            </p:cNvPr>
            <p:cNvSpPr/>
            <p:nvPr/>
          </p:nvSpPr>
          <p:spPr>
            <a:xfrm>
              <a:off x="-2615893" y="1821055"/>
              <a:ext cx="2458065" cy="2872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显示过往输入的命令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384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3CB3A-8400-4CD3-9FC4-0C257B5E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5798-92B4-4F12-9444-315B6FCA535A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E51C0-FEBE-4893-AD7A-EF204917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FF8B0C9-64EB-451E-8CEF-01C753AEA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视窗介绍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中的基本运算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的变量和数据类型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多项式（表达和创建、求根、四则运算、微分）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388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217F7B-DBDA-41D7-A207-E9642F10E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56A6-D7B7-4175-A2A8-52AB1F576CEE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AA8FC8-E5BE-45DE-AB4D-15EFF9A1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1C8D749-C2A3-4A45-B26B-43E9C49A8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运算符号：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   -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   ^</a:t>
            </a: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运算结果在命令行窗口中显示为“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运算优先级法则：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同级运算符下从左至右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  <a:tabLst>
                <a:tab pos="35401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—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运算优先级为：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  <a:tabLst>
                <a:tab pos="354013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括号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&gt;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求幂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(^) &gt;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乘除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(*/)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加减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(+ -)</a:t>
            </a:r>
          </a:p>
        </p:txBody>
      </p:sp>
    </p:spTree>
    <p:extLst>
      <p:ext uri="{BB962C8B-B14F-4D97-AF65-F5344CB8AC3E}">
        <p14:creationId xmlns:p14="http://schemas.microsoft.com/office/powerpoint/2010/main" val="46791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426F29-411B-4841-A457-135B2AFE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62DB9-7D9C-44FC-8D81-EEDCDC0EF39D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D64CE2-8170-46BB-92E9-32BE76CF6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AD56E0D4-F7F6-4FE8-AD18-EB480C528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3701"/>
                <a:ext cx="5673827" cy="481642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例子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练习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3+4)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AD56E0D4-F7F6-4FE8-AD18-EB480C528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3701"/>
                <a:ext cx="5673827" cy="4816428"/>
              </a:xfrm>
              <a:blipFill>
                <a:blip r:embed="rId4"/>
                <a:stretch>
                  <a:fillRect l="-1933" t="-2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D7E47833-84D0-4985-B9D0-2C621D23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71" y="2107583"/>
            <a:ext cx="1607184" cy="24994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A6AB73B-9BA1-472A-B820-D4C2FF4F9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597" y="2107584"/>
            <a:ext cx="1164118" cy="24994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2DC7A04-77A8-48A7-A9E5-228C558F5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107585"/>
            <a:ext cx="1543050" cy="24994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F311088-F9F2-4166-A07A-4DFD44212A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0015" y="2107584"/>
            <a:ext cx="1543050" cy="249942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4F3FC725-B7F7-477D-9B38-4F6126181C99}"/>
              </a:ext>
            </a:extLst>
          </p:cNvPr>
          <p:cNvGrpSpPr/>
          <p:nvPr/>
        </p:nvGrpSpPr>
        <p:grpSpPr>
          <a:xfrm>
            <a:off x="4502865" y="5126578"/>
            <a:ext cx="2190035" cy="721442"/>
            <a:chOff x="7167714" y="5117733"/>
            <a:chExt cx="1681319" cy="721442"/>
          </a:xfrm>
        </p:grpSpPr>
        <p:sp>
          <p:nvSpPr>
            <p:cNvPr id="20" name="圆角矩形标注 11">
              <a:extLst>
                <a:ext uri="{FF2B5EF4-FFF2-40B4-BE49-F238E27FC236}">
                  <a16:creationId xmlns:a16="http://schemas.microsoft.com/office/drawing/2014/main" id="{68EE664C-6704-478B-997E-3D707752B114}"/>
                </a:ext>
              </a:extLst>
            </p:cNvPr>
            <p:cNvSpPr/>
            <p:nvPr/>
          </p:nvSpPr>
          <p:spPr>
            <a:xfrm rot="5400000">
              <a:off x="7647652" y="4637795"/>
              <a:ext cx="721442" cy="1681318"/>
            </a:xfrm>
            <a:prstGeom prst="wedgeRoundRectCallout">
              <a:avLst>
                <a:gd name="adj1" fmla="val -5865"/>
                <a:gd name="adj2" fmla="val 69838"/>
                <a:gd name="adj3" fmla="val 1666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7ED7D42-4CA0-4E29-801E-996FAE142560}"/>
                </a:ext>
              </a:extLst>
            </p:cNvPr>
            <p:cNvSpPr txBox="1"/>
            <p:nvPr/>
          </p:nvSpPr>
          <p:spPr>
            <a:xfrm>
              <a:off x="7167715" y="5192844"/>
              <a:ext cx="1681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Your best friend is on-line help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9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ACC337-8FAD-470E-B735-2DF83A91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F298E-27C9-442E-8681-E08CF5B1481B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5DBE43-8169-4589-A079-83049809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A7280B-4B1D-4E69-B45B-17E42E5C9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752" y="1669475"/>
            <a:ext cx="8227398" cy="466938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F3ABFE33-0AC4-42BC-987E-943529DEDD39}"/>
              </a:ext>
            </a:extLst>
          </p:cNvPr>
          <p:cNvGrpSpPr/>
          <p:nvPr/>
        </p:nvGrpSpPr>
        <p:grpSpPr>
          <a:xfrm>
            <a:off x="8515286" y="1820155"/>
            <a:ext cx="1746953" cy="925387"/>
            <a:chOff x="133248" y="1593854"/>
            <a:chExt cx="1746953" cy="925387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7C28B5D-64A0-4F72-8CB6-8825447337EE}"/>
                </a:ext>
              </a:extLst>
            </p:cNvPr>
            <p:cNvSpPr/>
            <p:nvPr/>
          </p:nvSpPr>
          <p:spPr>
            <a:xfrm>
              <a:off x="273255" y="1593854"/>
              <a:ext cx="1606946" cy="22337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A47E3E5B-E953-453E-AC00-B1229718F347}"/>
                </a:ext>
              </a:extLst>
            </p:cNvPr>
            <p:cNvCxnSpPr/>
            <p:nvPr/>
          </p:nvCxnSpPr>
          <p:spPr>
            <a:xfrm flipH="1">
              <a:off x="651541" y="1817226"/>
              <a:ext cx="6324" cy="3978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8B123C5-768E-4F13-B8C3-69626DEAC22F}"/>
                </a:ext>
              </a:extLst>
            </p:cNvPr>
            <p:cNvSpPr/>
            <p:nvPr/>
          </p:nvSpPr>
          <p:spPr>
            <a:xfrm>
              <a:off x="133248" y="2231968"/>
              <a:ext cx="1527226" cy="28727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Help</a:t>
              </a:r>
              <a:r>
                <a:rPr lang="zh-CN" altLang="en-US" b="1" dirty="0">
                  <a:solidFill>
                    <a:srgbClr val="FF0000"/>
                  </a:solidFill>
                </a:rPr>
                <a:t>窗口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1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355903-1765-4ED9-A2B5-A1096CE83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1C0D5-B8F7-4692-AE69-2DAD639AF70C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6982FD-575D-4CB2-94B4-9A855A11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D1DEF63-B3EB-481E-B596-71DCE698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676" y="1413420"/>
            <a:ext cx="5452990" cy="289479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53CE0F2-AD57-4B09-A280-75E67E0416CE}"/>
              </a:ext>
            </a:extLst>
          </p:cNvPr>
          <p:cNvGrpSpPr/>
          <p:nvPr/>
        </p:nvGrpSpPr>
        <p:grpSpPr>
          <a:xfrm>
            <a:off x="5341853" y="1602191"/>
            <a:ext cx="2749596" cy="1035807"/>
            <a:chOff x="3817853" y="1741891"/>
            <a:chExt cx="2749596" cy="1035807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A5299C95-BFEB-4645-8E14-C51D60117C0F}"/>
                </a:ext>
              </a:extLst>
            </p:cNvPr>
            <p:cNvSpPr/>
            <p:nvPr/>
          </p:nvSpPr>
          <p:spPr>
            <a:xfrm>
              <a:off x="3817853" y="2361595"/>
              <a:ext cx="2398389" cy="41610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E84610B-3D79-4B81-BD21-883592BBDB76}"/>
                </a:ext>
              </a:extLst>
            </p:cNvPr>
            <p:cNvSpPr/>
            <p:nvPr/>
          </p:nvSpPr>
          <p:spPr>
            <a:xfrm>
              <a:off x="5865034" y="1741891"/>
              <a:ext cx="702415" cy="29332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1E995A5-3EFA-4DAC-B7A4-A4F20D82FA9E}"/>
                </a:ext>
              </a:extLst>
            </p:cNvPr>
            <p:cNvCxnSpPr>
              <a:cxnSpLocks/>
              <a:stCxn id="17" idx="3"/>
              <a:endCxn id="16" idx="0"/>
            </p:cNvCxnSpPr>
            <p:nvPr/>
          </p:nvCxnSpPr>
          <p:spPr>
            <a:xfrm flipH="1">
              <a:off x="5017048" y="1992262"/>
              <a:ext cx="950852" cy="36933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9862C777-F5DE-4208-BC38-3A3EA2752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541" y="3007331"/>
            <a:ext cx="6241409" cy="328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2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课程介绍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(Module Information)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79B281C-E817-458C-9E57-3E1720B54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459"/>
            <a:ext cx="7886700" cy="488819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(Lectures)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0">
              <a:buSzPct val="5000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周五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8:00-9:40,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4-503</a:t>
            </a: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(Lab)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44500" indent="0">
              <a:spcBef>
                <a:spcPts val="1800"/>
              </a:spcBef>
              <a:buSzPct val="50000"/>
              <a:buNone/>
              <a:tabLst>
                <a:tab pos="623888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10:00-11:40,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5-307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（机房）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评分标准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(Assessments): </a:t>
            </a:r>
          </a:p>
          <a:p>
            <a:pPr marL="444500" indent="0">
              <a:spcBef>
                <a:spcPts val="1800"/>
              </a:spcBef>
              <a:buSzPct val="5000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平时考勤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(20%)</a:t>
            </a:r>
          </a:p>
          <a:p>
            <a:pPr marL="444500" indent="0">
              <a:spcBef>
                <a:spcPts val="1800"/>
              </a:spcBef>
              <a:buSzPct val="5000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次作业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(40%),</a:t>
            </a:r>
          </a:p>
          <a:p>
            <a:pPr marL="444500" indent="0">
              <a:spcBef>
                <a:spcPts val="1800"/>
              </a:spcBef>
              <a:buSzPct val="5000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一次大作业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(40%)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428E43-AEF5-4AA1-BCDF-702B211A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62BB-D3E7-40A6-846C-CAA1241E77E5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BB8425-1568-47DA-850B-550300694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5" name="圆角矩形 10">
            <a:extLst>
              <a:ext uri="{FF2B5EF4-FFF2-40B4-BE49-F238E27FC236}">
                <a16:creationId xmlns:a16="http://schemas.microsoft.com/office/drawing/2014/main" id="{032B8DBC-04FE-4C94-85DA-C4DF48A08C8B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422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75E438-1462-46ED-A351-4AC31EE6C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0CB69-95D9-46D8-8FF9-797D39D88411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9C66F6-C2CB-4FD2-AF92-42F8DC1E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D92DCC-9CF8-4B34-848A-9128E8B58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504" y="2232331"/>
            <a:ext cx="8850191" cy="348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0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CDA9DF-0A2C-4C1E-A475-29B7C6E2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34EE-A0D3-48FF-AC65-2F6FF52CE778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3A4416-AFBF-42C3-A28D-F4643DEC4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6434C9-AB7E-4B40-B335-1109503F81E8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F8E11852-4420-4B5F-8EFE-23796EA4D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777931" cy="48164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在计算中可以分步计算各部分结果，也可以一次性输入所有要计算的部分。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8FAF16A-94D7-4762-85F3-6909B7D8B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106" y="3355827"/>
            <a:ext cx="1981200" cy="119062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1443F1B-1D82-4900-808D-2BC7E9753392}"/>
              </a:ext>
            </a:extLst>
          </p:cNvPr>
          <p:cNvSpPr/>
          <p:nvPr/>
        </p:nvSpPr>
        <p:spPr>
          <a:xfrm>
            <a:off x="2008648" y="3343228"/>
            <a:ext cx="2005781" cy="12032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97A50F0-BD39-46E1-A990-E6851D61A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958" y="3301902"/>
            <a:ext cx="962025" cy="12858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E417F1D-64D6-4F27-BDAA-C51394A77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426" y="3301902"/>
            <a:ext cx="933450" cy="13239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C8B0DD0-E324-46ED-83C7-ADED055D5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319" y="3301902"/>
            <a:ext cx="1009650" cy="133406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4394E15-5394-43D2-8DF2-D478A17063D3}"/>
              </a:ext>
            </a:extLst>
          </p:cNvPr>
          <p:cNvSpPr/>
          <p:nvPr/>
        </p:nvSpPr>
        <p:spPr>
          <a:xfrm>
            <a:off x="4673958" y="3301902"/>
            <a:ext cx="962025" cy="13340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EB9202C-4F94-4260-A217-8C095AD3AF50}"/>
              </a:ext>
            </a:extLst>
          </p:cNvPr>
          <p:cNvSpPr/>
          <p:nvPr/>
        </p:nvSpPr>
        <p:spPr>
          <a:xfrm>
            <a:off x="6084426" y="3307303"/>
            <a:ext cx="933449" cy="13340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3DA0604-C328-406A-AA6D-2E2FD7F16D9E}"/>
              </a:ext>
            </a:extLst>
          </p:cNvPr>
          <p:cNvSpPr/>
          <p:nvPr/>
        </p:nvSpPr>
        <p:spPr>
          <a:xfrm>
            <a:off x="7476150" y="3308532"/>
            <a:ext cx="962025" cy="13340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5DC9564-D1E8-4E71-942F-8E905B1DC239}"/>
              </a:ext>
            </a:extLst>
          </p:cNvPr>
          <p:cNvCxnSpPr/>
          <p:nvPr/>
        </p:nvCxnSpPr>
        <p:spPr>
          <a:xfrm>
            <a:off x="5635983" y="3974335"/>
            <a:ext cx="43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52D5585-4AD6-473C-8C81-D4D72C327BE1}"/>
              </a:ext>
            </a:extLst>
          </p:cNvPr>
          <p:cNvGrpSpPr/>
          <p:nvPr/>
        </p:nvGrpSpPr>
        <p:grpSpPr>
          <a:xfrm>
            <a:off x="8908891" y="3260577"/>
            <a:ext cx="940671" cy="1373393"/>
            <a:chOff x="7676991" y="4980962"/>
            <a:chExt cx="940671" cy="137339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A844E3F-916B-44EF-8912-C7B570E2D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4212" y="4980962"/>
              <a:ext cx="933450" cy="1285875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A4F8B53-2859-4E15-9D17-49A1A9A39FFA}"/>
                </a:ext>
              </a:extLst>
            </p:cNvPr>
            <p:cNvSpPr/>
            <p:nvPr/>
          </p:nvSpPr>
          <p:spPr>
            <a:xfrm>
              <a:off x="7676991" y="5020291"/>
              <a:ext cx="933449" cy="13340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227BD6E-B0E3-4105-8634-4B5347FEFAC3}"/>
              </a:ext>
            </a:extLst>
          </p:cNvPr>
          <p:cNvCxnSpPr/>
          <p:nvPr/>
        </p:nvCxnSpPr>
        <p:spPr>
          <a:xfrm>
            <a:off x="7037081" y="3969418"/>
            <a:ext cx="43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47A67E3-245A-43DB-8506-9C1303CC3D8D}"/>
              </a:ext>
            </a:extLst>
          </p:cNvPr>
          <p:cNvCxnSpPr/>
          <p:nvPr/>
        </p:nvCxnSpPr>
        <p:spPr>
          <a:xfrm>
            <a:off x="8448012" y="3974334"/>
            <a:ext cx="432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C9F95C2-D006-43EB-9375-80D5D501ACD6}"/>
              </a:ext>
            </a:extLst>
          </p:cNvPr>
          <p:cNvSpPr txBox="1"/>
          <p:nvPr/>
        </p:nvSpPr>
        <p:spPr>
          <a:xfrm>
            <a:off x="1486617" y="3735577"/>
            <a:ext cx="53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A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14B6144-E992-4B5F-BE49-B8361FF3FE1D}"/>
              </a:ext>
            </a:extLst>
          </p:cNvPr>
          <p:cNvSpPr txBox="1"/>
          <p:nvPr/>
        </p:nvSpPr>
        <p:spPr>
          <a:xfrm>
            <a:off x="4106615" y="3725745"/>
            <a:ext cx="53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B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BE076F6-F98E-4418-B99A-115C274A37D1}"/>
              </a:ext>
            </a:extLst>
          </p:cNvPr>
          <p:cNvSpPr/>
          <p:nvPr/>
        </p:nvSpPr>
        <p:spPr>
          <a:xfrm>
            <a:off x="6317635" y="3355827"/>
            <a:ext cx="294968" cy="26270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8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0C6D89-0A60-47E5-A296-60E618E07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857EB-C0F8-4BB3-ACF9-D8228B33BC49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8E0F19-BFC4-4F27-8FBC-FE4BC3FB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789C863C-56BF-4DDE-A05C-706DB03FE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3701"/>
                <a:ext cx="7777931" cy="269071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练习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1.7</m:t>
                        </m:r>
                      </m:sup>
                    </m:sSup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练习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1.3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0)</m:t>
                        </m:r>
                      </m:sup>
                    </m:sSup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789C863C-56BF-4DDE-A05C-706DB03FE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3701"/>
                <a:ext cx="7777931" cy="2690713"/>
              </a:xfrm>
              <a:blipFill>
                <a:blip r:embed="rId4"/>
                <a:stretch>
                  <a:fillRect l="-1411" t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0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B05A0C-885C-4B39-8BC0-F3782932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E316A-1EFD-4011-B1BC-403F1CEE03D5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7C51E-C65E-4D46-95A1-CCD75F9C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FD77B0E-0514-4C7D-B70D-E551CB0F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视窗介绍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中的基本运算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的变量和数据类型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多项式（表达和创建、求根、四则运算、微分）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257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变量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(variable)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6ED3A5-8CFB-4593-8559-2628DC8A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0AC5-DD8B-41C8-96C1-ACFC6CC3D15A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C60192-BEDF-4AEC-9BCA-C51AC554D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F9B6DC4-067D-4221-872C-CAE4B3E9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553262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中变量不需要提前声明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用“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”为变量赋值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Questions!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变量名的大小写有区别么？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变量名可以以数字开始么？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ED3D2BB-CFEA-4C3D-B7F4-3457373B8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50" y="2669251"/>
            <a:ext cx="3505200" cy="16573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9822B8F-0C2B-4D45-8D5C-260009E96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50" y="2678776"/>
            <a:ext cx="3486150" cy="1647825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734CDAD3-CB6E-480D-A7FF-3F6DFEB0732F}"/>
              </a:ext>
            </a:extLst>
          </p:cNvPr>
          <p:cNvSpPr/>
          <p:nvPr/>
        </p:nvSpPr>
        <p:spPr>
          <a:xfrm>
            <a:off x="6553610" y="2843995"/>
            <a:ext cx="265471" cy="324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0A606C7-1F21-485F-918A-59A6D7B3A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431" y="5444577"/>
            <a:ext cx="2019300" cy="8858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3B54B65-0D4A-4E27-AD8B-F95A33412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515" y="5297543"/>
            <a:ext cx="819150" cy="11334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9FF83C4-6817-4434-98B1-D7FBACE1E1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0040" y="4623132"/>
            <a:ext cx="733425" cy="1219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F60344F-778E-42F0-8E6F-0F5A34C67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3444" y="4614646"/>
            <a:ext cx="676275" cy="10668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4AC91F4-302A-4B50-8661-A287C7D8835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78" r="-1"/>
          <a:stretch/>
        </p:blipFill>
        <p:spPr>
          <a:xfrm>
            <a:off x="7613650" y="4587327"/>
            <a:ext cx="2265876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变量命名规则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12AE26-185A-42F6-A182-E5012D8C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0201-5615-4C3C-A9F4-EBC0775A7AA4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172BFB-6CC9-457E-B42C-484418B04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30567CC9-F359-44CD-8F6D-3DB42D9CD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8832850" cy="489260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变量名区分大小写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变量名长度不宜过长</a:t>
            </a:r>
          </a:p>
          <a:p>
            <a:pPr>
              <a:lnSpc>
                <a:spcPct val="100000"/>
              </a:lnSpc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变量名以字母开头，可以由字母、数字和下划线组成，但不能使用标点 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变量名应简洁明了，通过变量名可以直观看出变量所表示的物理意义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AutoNum type="alphaLcParenBoth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是表示同一个变量    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123ABC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test_123                                        (d)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cal_mean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2898DE8-F49E-4147-8833-EA72A5F81D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1" t="51730" r="52425" b="12909"/>
          <a:stretch/>
        </p:blipFill>
        <p:spPr>
          <a:xfrm>
            <a:off x="3464719" y="5559474"/>
            <a:ext cx="528788" cy="5140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C716E87-42B2-4CDF-B9F6-01B6D29225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53" t="51730" r="6547" b="11290"/>
          <a:stretch/>
        </p:blipFill>
        <p:spPr>
          <a:xfrm>
            <a:off x="4834754" y="5075831"/>
            <a:ext cx="562347" cy="5534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8F9D811-5732-4210-BF51-9590A5C0A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53" t="51730" r="6547" b="11290"/>
          <a:stretch/>
        </p:blipFill>
        <p:spPr>
          <a:xfrm>
            <a:off x="8471983" y="5063131"/>
            <a:ext cx="562347" cy="5534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AFCA48B-8B55-4432-9DBB-583BF311C6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1" t="51730" r="52425" b="12909"/>
          <a:stretch/>
        </p:blipFill>
        <p:spPr>
          <a:xfrm>
            <a:off x="9197605" y="5554378"/>
            <a:ext cx="528788" cy="5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数据类型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(data type)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83499E-E44B-4A9C-BF9C-148CCFC90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DE39B-A0BD-4343-9A3D-7FC079A5413F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8B2434-5C4B-4CA5-9AF4-B7FA2836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4B4183-6781-47F4-8658-46D506F9A622}"/>
              </a:ext>
            </a:extLst>
          </p:cNvPr>
          <p:cNvSpPr txBox="1"/>
          <p:nvPr/>
        </p:nvSpPr>
        <p:spPr>
          <a:xfrm>
            <a:off x="4571380" y="1526941"/>
            <a:ext cx="19461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任意维度矩阵或数组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52EC5C-FC0E-40C3-ADE7-D88D2471FA8D}"/>
              </a:ext>
            </a:extLst>
          </p:cNvPr>
          <p:cNvGrpSpPr/>
          <p:nvPr/>
        </p:nvGrpSpPr>
        <p:grpSpPr>
          <a:xfrm>
            <a:off x="3228665" y="2672324"/>
            <a:ext cx="4572000" cy="482233"/>
            <a:chOff x="1514165" y="2507224"/>
            <a:chExt cx="4572000" cy="482233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97E9E1D-58FB-4252-931C-66784E048109}"/>
                </a:ext>
              </a:extLst>
            </p:cNvPr>
            <p:cNvCxnSpPr/>
            <p:nvPr/>
          </p:nvCxnSpPr>
          <p:spPr>
            <a:xfrm>
              <a:off x="1514165" y="2517057"/>
              <a:ext cx="4572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6882B8C-82CF-4AD4-9288-0CCACA526541}"/>
                </a:ext>
              </a:extLst>
            </p:cNvPr>
            <p:cNvCxnSpPr/>
            <p:nvPr/>
          </p:nvCxnSpPr>
          <p:spPr>
            <a:xfrm>
              <a:off x="1514165" y="2507225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7E6C4D7-01C6-4A60-A496-A4D00D7F5256}"/>
                </a:ext>
              </a:extLst>
            </p:cNvPr>
            <p:cNvCxnSpPr/>
            <p:nvPr/>
          </p:nvCxnSpPr>
          <p:spPr>
            <a:xfrm>
              <a:off x="2666383" y="2526890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A22FA61-BAE4-4773-A55B-DE039A1BF5A4}"/>
                </a:ext>
              </a:extLst>
            </p:cNvPr>
            <p:cNvCxnSpPr/>
            <p:nvPr/>
          </p:nvCxnSpPr>
          <p:spPr>
            <a:xfrm>
              <a:off x="3800163" y="2507225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A3C35D6-F5FD-4362-9CEE-F9CDB0407D32}"/>
                </a:ext>
              </a:extLst>
            </p:cNvPr>
            <p:cNvCxnSpPr/>
            <p:nvPr/>
          </p:nvCxnSpPr>
          <p:spPr>
            <a:xfrm>
              <a:off x="4975121" y="2507224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AA04313-985F-4AB2-B4B5-66F40AD441CE}"/>
                </a:ext>
              </a:extLst>
            </p:cNvPr>
            <p:cNvCxnSpPr/>
            <p:nvPr/>
          </p:nvCxnSpPr>
          <p:spPr>
            <a:xfrm>
              <a:off x="6066499" y="2526890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B9D96B97-E3A0-4F97-8445-5D047AFD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465" y="3106536"/>
            <a:ext cx="943435" cy="96217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07BC34C-1479-488E-8507-6ECCDB93C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203" y="3111980"/>
            <a:ext cx="832108" cy="100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23FFF88-20DC-4079-B865-F3A283E20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959" y="3125966"/>
            <a:ext cx="827233" cy="994014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D3CFB9B-7AA7-4722-B7D9-02B292881DC2}"/>
              </a:ext>
            </a:extLst>
          </p:cNvPr>
          <p:cNvCxnSpPr/>
          <p:nvPr/>
        </p:nvCxnSpPr>
        <p:spPr>
          <a:xfrm>
            <a:off x="4442946" y="4033642"/>
            <a:ext cx="0" cy="4625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BF56906-EFF1-49BE-B887-D794B20795BC}"/>
              </a:ext>
            </a:extLst>
          </p:cNvPr>
          <p:cNvSpPr txBox="1"/>
          <p:nvPr/>
        </p:nvSpPr>
        <p:spPr>
          <a:xfrm>
            <a:off x="2865943" y="4047806"/>
            <a:ext cx="114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逻辑值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CD1096D-5F40-473F-9A9D-E5B02CC29AEC}"/>
              </a:ext>
            </a:extLst>
          </p:cNvPr>
          <p:cNvGrpSpPr/>
          <p:nvPr/>
        </p:nvGrpSpPr>
        <p:grpSpPr>
          <a:xfrm>
            <a:off x="4813671" y="3143482"/>
            <a:ext cx="1649203" cy="1282247"/>
            <a:chOff x="1980296" y="2969791"/>
            <a:chExt cx="1649203" cy="128224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D085153-0E9F-4F95-9A22-B20F8FF76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16720" y="2969791"/>
              <a:ext cx="824065" cy="962179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3796BE0-FCF8-42AA-BB6C-3CDEE1426801}"/>
                </a:ext>
              </a:extLst>
            </p:cNvPr>
            <p:cNvSpPr txBox="1"/>
            <p:nvPr/>
          </p:nvSpPr>
          <p:spPr>
            <a:xfrm>
              <a:off x="1980296" y="3882706"/>
              <a:ext cx="1649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字符或字符串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0724823F-4CF8-4187-AAFF-5C0E2C66E2F3}"/>
              </a:ext>
            </a:extLst>
          </p:cNvPr>
          <p:cNvSpPr txBox="1"/>
          <p:nvPr/>
        </p:nvSpPr>
        <p:spPr>
          <a:xfrm>
            <a:off x="6229817" y="4040503"/>
            <a:ext cx="114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元胞数组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0A6FF7C-6F62-4BAC-8570-177A9FD9C0B3}"/>
              </a:ext>
            </a:extLst>
          </p:cNvPr>
          <p:cNvSpPr txBox="1"/>
          <p:nvPr/>
        </p:nvSpPr>
        <p:spPr>
          <a:xfrm>
            <a:off x="7452026" y="4049051"/>
            <a:ext cx="114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0734166-23AC-489D-B5FA-16360B62AE2B}"/>
              </a:ext>
            </a:extLst>
          </p:cNvPr>
          <p:cNvGrpSpPr/>
          <p:nvPr/>
        </p:nvGrpSpPr>
        <p:grpSpPr>
          <a:xfrm>
            <a:off x="2299845" y="3154557"/>
            <a:ext cx="4192508" cy="3107992"/>
            <a:chOff x="1637395" y="2989457"/>
            <a:chExt cx="4192508" cy="310799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5050EF40-599E-4F1F-B733-4114AC5A2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59601" y="2989457"/>
              <a:ext cx="918000" cy="943859"/>
            </a:xfrm>
            <a:prstGeom prst="rect">
              <a:avLst/>
            </a:prstGeom>
          </p:spPr>
        </p:pic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D246B85-0574-4173-A330-5D065295902A}"/>
                </a:ext>
              </a:extLst>
            </p:cNvPr>
            <p:cNvCxnSpPr/>
            <p:nvPr/>
          </p:nvCxnSpPr>
          <p:spPr>
            <a:xfrm>
              <a:off x="2635040" y="4321276"/>
              <a:ext cx="23040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5BEE2E6-4298-4366-B765-960B99703251}"/>
                </a:ext>
              </a:extLst>
            </p:cNvPr>
            <p:cNvCxnSpPr/>
            <p:nvPr/>
          </p:nvCxnSpPr>
          <p:spPr>
            <a:xfrm>
              <a:off x="2646717" y="4331109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88DD466-A075-44DE-A7A2-42089CF7A918}"/>
                </a:ext>
              </a:extLst>
            </p:cNvPr>
            <p:cNvCxnSpPr/>
            <p:nvPr/>
          </p:nvCxnSpPr>
          <p:spPr>
            <a:xfrm>
              <a:off x="3780497" y="4311444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BBD72CC-0420-456B-951C-60C87DEBFC71}"/>
                </a:ext>
              </a:extLst>
            </p:cNvPr>
            <p:cNvCxnSpPr/>
            <p:nvPr/>
          </p:nvCxnSpPr>
          <p:spPr>
            <a:xfrm>
              <a:off x="4955455" y="4311443"/>
              <a:ext cx="0" cy="46256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528369D-781E-4BC6-9A94-3BFB51878BFA}"/>
                </a:ext>
              </a:extLst>
            </p:cNvPr>
            <p:cNvSpPr txBox="1"/>
            <p:nvPr/>
          </p:nvSpPr>
          <p:spPr>
            <a:xfrm>
              <a:off x="3451115" y="3878374"/>
              <a:ext cx="65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FD8600C-5879-4E98-95FC-F63571C49A1C}"/>
                </a:ext>
              </a:extLst>
            </p:cNvPr>
            <p:cNvSpPr txBox="1"/>
            <p:nvPr/>
          </p:nvSpPr>
          <p:spPr>
            <a:xfrm>
              <a:off x="1637395" y="4774010"/>
              <a:ext cx="181653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int8,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uint8,</a:t>
              </a:r>
            </a:p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int16, 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uint16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</a:p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int32, uint32,</a:t>
              </a:r>
            </a:p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int64, uint64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6C34421-D5EF-4190-9E97-E2F8F4228F76}"/>
                </a:ext>
              </a:extLst>
            </p:cNvPr>
            <p:cNvSpPr txBox="1"/>
            <p:nvPr/>
          </p:nvSpPr>
          <p:spPr>
            <a:xfrm>
              <a:off x="3451114" y="4752947"/>
              <a:ext cx="91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single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BDB4637-C34D-4726-893F-79889B54E8D0}"/>
                </a:ext>
              </a:extLst>
            </p:cNvPr>
            <p:cNvSpPr txBox="1"/>
            <p:nvPr/>
          </p:nvSpPr>
          <p:spPr>
            <a:xfrm>
              <a:off x="4594877" y="4747667"/>
              <a:ext cx="12350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double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C8ACC7C0-0173-49B0-91DF-D3E803538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0628" y="2956671"/>
            <a:ext cx="1223415" cy="1163309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6ABFE722-C3B7-40E3-BF1A-18A71F870C00}"/>
              </a:ext>
            </a:extLst>
          </p:cNvPr>
          <p:cNvSpPr txBox="1"/>
          <p:nvPr/>
        </p:nvSpPr>
        <p:spPr>
          <a:xfrm>
            <a:off x="8678455" y="4068715"/>
            <a:ext cx="114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函数句柄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A74AF0C2-1EEB-42FD-8BF7-BEC97194FD03}"/>
              </a:ext>
            </a:extLst>
          </p:cNvPr>
          <p:cNvCxnSpPr/>
          <p:nvPr/>
        </p:nvCxnSpPr>
        <p:spPr>
          <a:xfrm>
            <a:off x="5514663" y="2342945"/>
            <a:ext cx="0" cy="4625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52800B1-C131-4499-B2F3-BEF30E06FF2F}"/>
              </a:ext>
            </a:extLst>
          </p:cNvPr>
          <p:cNvCxnSpPr/>
          <p:nvPr/>
        </p:nvCxnSpPr>
        <p:spPr>
          <a:xfrm>
            <a:off x="9137850" y="2574228"/>
            <a:ext cx="0" cy="4625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A3F8EC7-ABBC-4FBF-A54D-A33F02262971}"/>
              </a:ext>
            </a:extLst>
          </p:cNvPr>
          <p:cNvSpPr txBox="1"/>
          <p:nvPr/>
        </p:nvSpPr>
        <p:spPr>
          <a:xfrm>
            <a:off x="8812285" y="2261411"/>
            <a:ext cx="6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标量</a:t>
            </a:r>
          </a:p>
        </p:txBody>
      </p:sp>
    </p:spTree>
    <p:extLst>
      <p:ext uri="{BB962C8B-B14F-4D97-AF65-F5344CB8AC3E}">
        <p14:creationId xmlns:p14="http://schemas.microsoft.com/office/powerpoint/2010/main" val="3888301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数据类型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(data type)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498E89-AE33-4240-8288-436AEC7D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0FD1-DA44-4A51-BF40-5A0BBB7FB867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FCA3C-FF47-4799-8B16-5AFCFF82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5C04839-ABDF-4397-8341-F0775F0C0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544" y="2005307"/>
            <a:ext cx="2857500" cy="1876425"/>
          </a:xfrm>
          <a:prstGeom prst="rect">
            <a:avLst/>
          </a:prstGeom>
        </p:spPr>
      </p:pic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250FC368-C351-4072-AA0C-8FBD70ED1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572787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3D4B53C-5D59-4231-8F40-5C40AA969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725" y="1863334"/>
            <a:ext cx="3590925" cy="1762125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E694361-5B7D-4EDE-9C5E-EFB7C9DAD332}"/>
              </a:ext>
            </a:extLst>
          </p:cNvPr>
          <p:cNvCxnSpPr/>
          <p:nvPr/>
        </p:nvCxnSpPr>
        <p:spPr>
          <a:xfrm>
            <a:off x="5103395" y="2516874"/>
            <a:ext cx="14593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2361C48-1927-4249-A91D-3CB05615B3FE}"/>
              </a:ext>
            </a:extLst>
          </p:cNvPr>
          <p:cNvCxnSpPr/>
          <p:nvPr/>
        </p:nvCxnSpPr>
        <p:spPr>
          <a:xfrm>
            <a:off x="5103395" y="2744396"/>
            <a:ext cx="14593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F7615E1-CCC9-4EB0-9D37-A356746C4C80}"/>
              </a:ext>
            </a:extLst>
          </p:cNvPr>
          <p:cNvCxnSpPr>
            <a:cxnSpLocks/>
          </p:cNvCxnSpPr>
          <p:nvPr/>
        </p:nvCxnSpPr>
        <p:spPr>
          <a:xfrm>
            <a:off x="4535504" y="2943519"/>
            <a:ext cx="20045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45A5171-B637-48B7-B7B2-7599E8018302}"/>
              </a:ext>
            </a:extLst>
          </p:cNvPr>
          <p:cNvCxnSpPr>
            <a:cxnSpLocks/>
          </p:cNvCxnSpPr>
          <p:nvPr/>
        </p:nvCxnSpPr>
        <p:spPr>
          <a:xfrm flipV="1">
            <a:off x="4535504" y="3088700"/>
            <a:ext cx="2027221" cy="130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5A966E7-5BBD-4188-8677-A1A752E64C02}"/>
              </a:ext>
            </a:extLst>
          </p:cNvPr>
          <p:cNvCxnSpPr>
            <a:cxnSpLocks/>
          </p:cNvCxnSpPr>
          <p:nvPr/>
        </p:nvCxnSpPr>
        <p:spPr>
          <a:xfrm flipV="1">
            <a:off x="4843513" y="3308750"/>
            <a:ext cx="1696503" cy="1899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63D3C76C-8C01-4A86-8BB6-A88A7B501AED}"/>
              </a:ext>
            </a:extLst>
          </p:cNvPr>
          <p:cNvSpPr txBox="1">
            <a:spLocks/>
          </p:cNvSpPr>
          <p:nvPr/>
        </p:nvSpPr>
        <p:spPr>
          <a:xfrm>
            <a:off x="628650" y="4096538"/>
            <a:ext cx="11042650" cy="2538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型变量，但数据类型可转换。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my_variable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=logical(uint8(1));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my_variable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的数据类型是什么？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my_variable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=logical(uint8(2));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my_variable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的数据类型是什么，数值为多少？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60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关键字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(keyword)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36B5DB-1A32-4880-BEBE-60AB6A6F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BB31-F166-4E8A-9FAF-55B9B0C6C5A0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C9FD0B-7349-4691-8E80-AE801AD4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7A72D62-625A-45A5-9C34-0273FDB3F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1543666"/>
            <a:ext cx="5147963" cy="499478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j: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复数时使用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∞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-Inf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∞ 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2.2204e-16</a:t>
            </a:r>
          </a:p>
          <a:p>
            <a:pPr>
              <a:spcBef>
                <a:spcPts val="600"/>
              </a:spcBef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无法显示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没有数值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关键字不能用作变量名否则将改变原有值</a:t>
            </a:r>
            <a:endParaRPr lang="en-US" altLang="zh-CN" sz="2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中关键字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iskeyword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8DA05F2D-3FE6-4CCE-AA9A-4EDD7C8FE87F}"/>
              </a:ext>
            </a:extLst>
          </p:cNvPr>
          <p:cNvSpPr txBox="1">
            <a:spLocks/>
          </p:cNvSpPr>
          <p:nvPr/>
        </p:nvSpPr>
        <p:spPr>
          <a:xfrm>
            <a:off x="7612033" y="1628619"/>
            <a:ext cx="2660219" cy="1488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Questions!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以下赋值结果是什么？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23182FE2-F1B7-4A89-BCC6-BEAF458BE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3350" y="3116826"/>
            <a:ext cx="2008989" cy="14773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x = 1/0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x = log(0)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x =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inf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ED33778-C56F-43EE-AB5B-8AB80AFA6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805" y="4818028"/>
            <a:ext cx="1045446" cy="12022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59D5256-C066-4592-9336-177FA19A4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033" y="4827553"/>
            <a:ext cx="1305918" cy="119273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7A5FFED-FD1F-4CA7-9B06-628EE3693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142" y="4827553"/>
            <a:ext cx="1249924" cy="11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4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关键字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BCCD3F-A71A-4AB0-B230-BD9D47E21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F4B5-FA7D-4ADD-9A14-3C28578153FE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29D4A-924E-4B3E-ADCF-542DF786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CB2A124-10AA-43AA-9C9E-C2BBEB4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1543666"/>
            <a:ext cx="7984408" cy="435568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变量调用的优先级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3B88EA7-8A95-4FDA-BD16-024625EA4AFE}"/>
              </a:ext>
            </a:extLst>
          </p:cNvPr>
          <p:cNvCxnSpPr/>
          <p:nvPr/>
        </p:nvCxnSpPr>
        <p:spPr>
          <a:xfrm flipH="1">
            <a:off x="2662905" y="2701562"/>
            <a:ext cx="0" cy="2124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C6D2BBA-87B5-4F4C-8425-49FD581EC5CD}"/>
              </a:ext>
            </a:extLst>
          </p:cNvPr>
          <p:cNvSpPr txBox="1"/>
          <p:nvPr/>
        </p:nvSpPr>
        <p:spPr>
          <a:xfrm>
            <a:off x="1892301" y="2694849"/>
            <a:ext cx="800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854FF3-4900-4A84-B35A-00F668C7BE98}"/>
              </a:ext>
            </a:extLst>
          </p:cNvPr>
          <p:cNvSpPr txBox="1"/>
          <p:nvPr/>
        </p:nvSpPr>
        <p:spPr>
          <a:xfrm>
            <a:off x="1995536" y="4480851"/>
            <a:ext cx="727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17233E-4984-470B-A91A-230EB1FE4A8E}"/>
              </a:ext>
            </a:extLst>
          </p:cNvPr>
          <p:cNvSpPr txBox="1"/>
          <p:nvPr/>
        </p:nvSpPr>
        <p:spPr>
          <a:xfrm>
            <a:off x="2718416" y="2699430"/>
            <a:ext cx="1268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266907-6ACE-46E0-AC2E-0AEBD0F6CFB5}"/>
              </a:ext>
            </a:extLst>
          </p:cNvPr>
          <p:cNvSpPr txBox="1"/>
          <p:nvPr/>
        </p:nvSpPr>
        <p:spPr>
          <a:xfrm>
            <a:off x="2723125" y="3099540"/>
            <a:ext cx="262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build-in function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85EECF-17EA-47E3-83BC-FACAF33DB01D}"/>
              </a:ext>
            </a:extLst>
          </p:cNvPr>
          <p:cNvSpPr txBox="1"/>
          <p:nvPr/>
        </p:nvSpPr>
        <p:spPr>
          <a:xfrm>
            <a:off x="2723125" y="3499650"/>
            <a:ext cx="1768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subfunction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481A952-36A2-4D0E-94A0-359C037AF8B6}"/>
              </a:ext>
            </a:extLst>
          </p:cNvPr>
          <p:cNvSpPr txBox="1"/>
          <p:nvPr/>
        </p:nvSpPr>
        <p:spPr>
          <a:xfrm>
            <a:off x="2723123" y="3879531"/>
            <a:ext cx="2621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 function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MEX-file</a:t>
            </a:r>
          </a:p>
          <a:p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P-file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C4AA20A-A7BF-419C-A482-B04C5C2D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88" y="2043790"/>
            <a:ext cx="3948727" cy="174336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ECBC01E-9E26-4BF4-BBC9-5280B5EAF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089" y="4053656"/>
            <a:ext cx="3948727" cy="90404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ACF2C3E-EC93-4206-A58D-7835BA9EE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089" y="5053018"/>
            <a:ext cx="3948727" cy="113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课程目录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(Module Content)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F8EC6-68C3-4FB1-BEC2-256E0DB80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F2E0-8A3D-4880-83DE-92F5C2B11786}" type="datetime1">
              <a:rPr lang="zh-CN" altLang="en-US" smtClean="0"/>
              <a:t>2021/2/25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0394D0-76D8-42D7-9238-21DA6F960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8A948702-5315-4D3F-99E5-A4E4A3126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0" y="1895978"/>
            <a:ext cx="788670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第一周：变量和矩阵、矩阵操作及基本语句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第二周：控制流语句及函数编写、调试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第三周：其他变量、文件存取、函数调用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第四周：基础绘图及高级绘图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第五周：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的概述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第六周：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的变量、字符串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6795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1DA1E8-D161-4B4E-9269-686DBCC8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E291-04E9-450E-BC13-3BCB0013A05C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C340FA-591E-4C11-8C1F-1E093CDE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7D60E83-E1DC-4972-AB5F-8C72C47F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视窗介绍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中的基本运算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矩阵运算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多项式（表达和创建、求根、四则运算、微分）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25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数组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(array)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E426E3-B76E-4DCB-B55A-3B099C0C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D8840-4CFC-4206-BD3A-C5A851C3F017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1825FB-8AD9-4BF4-8B44-8F322FD05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5D588E52-D401-4099-AEE1-2F371F15E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3701"/>
                <a:ext cx="5201879" cy="481642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</a:t>
                </a:r>
                <a:r>
                  <a:rPr lang="en-US" altLang="zh-CN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(vector)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—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行向量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&gt;&gt; a = [1 2 3 4];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—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列向量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&gt;&gt; b = [1; 2; 3; 4];  </a:t>
                </a:r>
              </a:p>
              <a:p>
                <a:pPr>
                  <a:spcBef>
                    <a:spcPts val="1800"/>
                  </a:spcBef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:r>
                  <a:rPr lang="en-US" altLang="zh-CN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(matrix)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11  21  6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12  20  9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10  22  3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&gt;&gt; A = [11,21,6;12,20,9;10,22,3];</a:t>
                </a: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5D588E52-D401-4099-AEE1-2F371F15E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3701"/>
                <a:ext cx="5201879" cy="4816428"/>
              </a:xfrm>
              <a:blipFill>
                <a:blip r:embed="rId4"/>
                <a:stretch>
                  <a:fillRect l="-1758" t="-1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AB8D53AB-2B30-4159-BFA9-4B7C03E6E388}"/>
              </a:ext>
            </a:extLst>
          </p:cNvPr>
          <p:cNvSpPr txBox="1">
            <a:spLocks/>
          </p:cNvSpPr>
          <p:nvPr/>
        </p:nvSpPr>
        <p:spPr>
          <a:xfrm>
            <a:off x="7240229" y="1628619"/>
            <a:ext cx="3146323" cy="1566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Questions?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以下矩阵运算结果是什么？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536BCD2B-FC6C-468F-A596-6A1BB3C67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5605" y="3126689"/>
            <a:ext cx="2008989" cy="93871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a*b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b*a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F2FAF17-16BC-448C-9FAB-48909A74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426" y="4372457"/>
            <a:ext cx="1362075" cy="14192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30C9F82-3782-47C7-9CE9-FBDE29DAC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3802" y="4368724"/>
            <a:ext cx="1882687" cy="172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9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数组索引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(Array Indexing)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7E99F3-9016-4049-B887-3E1178A6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AB74-878B-4DB1-B54C-D3CBA82AAD31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3CA9DC-E82F-4DC3-A16D-B5109EB94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C9DD1736-E082-4723-800C-8719C0B9A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3701"/>
                <a:ext cx="8102395" cy="270249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现有矩阵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11  21  6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12  20  9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10  22  3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Questions?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C9DD1736-E082-4723-800C-8719C0B9A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3701"/>
                <a:ext cx="8102395" cy="2702493"/>
              </a:xfrm>
              <a:blipFill>
                <a:blip r:embed="rId4"/>
                <a:stretch>
                  <a:fillRect l="-1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5">
            <a:extLst>
              <a:ext uri="{FF2B5EF4-FFF2-40B4-BE49-F238E27FC236}">
                <a16:creationId xmlns:a16="http://schemas.microsoft.com/office/drawing/2014/main" id="{B61E0E69-3214-409D-8C44-696F7E0CA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6267" y="3484871"/>
            <a:ext cx="2430172" cy="25545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A(6)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A([1, 3, 5])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A([1, 3; 1, 3])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A(3, 2)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A([1, 3], [1, 3])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F8B4EF1-777B-41AB-82F0-7A2F72B2F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380" y="3475346"/>
            <a:ext cx="885825" cy="1323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A9D2C29-5AB4-4B23-B8A5-716A356E8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708" y="3484871"/>
            <a:ext cx="1771650" cy="13144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5A33267-205E-49F8-B31E-6180BD8E3D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735" y="3484871"/>
            <a:ext cx="1453114" cy="135515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80F83C-EACE-4C16-8C97-5E95FEAE0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1380" y="4887297"/>
            <a:ext cx="1197077" cy="12330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EB53625-500A-4414-A106-828E143569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9708" y="4900925"/>
            <a:ext cx="1496572" cy="13144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22D8D5-E00D-434A-8262-4A77688201EF}"/>
              </a:ext>
            </a:extLst>
          </p:cNvPr>
          <p:cNvSpPr txBox="1"/>
          <p:nvPr/>
        </p:nvSpPr>
        <p:spPr>
          <a:xfrm>
            <a:off x="7592751" y="5499644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与第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0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冒号算子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(Colon Operator)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49883F-17AC-46A9-BDCB-49E49FC2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B48D5-CD77-4485-A6C2-E5410086EF36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993FA3-0077-417C-899A-234E57C8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D0D36A6-AEE4-4CE0-849D-F261D324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8102395" cy="3174441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创建一个向量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= [1, 2, 3, …, 100]</a:t>
            </a:r>
          </a:p>
          <a:p>
            <a:pPr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Questions?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3557F87-BD25-49EC-82A1-39375F6C7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031" y="2789621"/>
            <a:ext cx="7414137" cy="1138135"/>
          </a:xfrm>
          <a:prstGeom prst="rect">
            <a:avLst/>
          </a:prstGeom>
        </p:spPr>
      </p:pic>
      <p:sp>
        <p:nvSpPr>
          <p:cNvPr id="16" name="Text Box 5">
            <a:extLst>
              <a:ext uri="{FF2B5EF4-FFF2-40B4-BE49-F238E27FC236}">
                <a16:creationId xmlns:a16="http://schemas.microsoft.com/office/drawing/2014/main" id="{B496B2B9-A76C-479B-9457-E8F712460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249" y="4592085"/>
            <a:ext cx="4339069" cy="14773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B = 1:15        &gt;&gt;  C = 'a': 2: 'z'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B = 1:2:15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B = [1:5; 2:3:15; -2:1:2]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B1A1BDC-F232-4590-8B72-33E87B824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268" y="3966900"/>
            <a:ext cx="2117555" cy="13638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463935-E61C-4C82-97C2-85CD1AD51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442" y="5330749"/>
            <a:ext cx="1516242" cy="11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0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延伸：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ASCII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码对照表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1CDF93-0222-43B0-AD87-FA4E61E9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83C6-EBCD-48A4-8D7A-8D8218074AC5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C90720-BAD7-481A-AAAB-E83C158B4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937C03-CA12-4E47-A6E7-0B7960A3E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556767"/>
            <a:ext cx="7365339" cy="493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45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冒号算子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(Colon Operator)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6BAA5F-C998-492C-B17D-0B766763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7A872-D6FF-44F4-96DB-B9D04C20A12A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C04D79-4388-4DCC-948F-6EA708933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F4504FC8-01C0-47A1-BE6A-A561C9CC8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3701"/>
                <a:ext cx="9010650" cy="481642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1  2  3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4  5  6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7  8  9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&gt;&gt; A(3,:)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表示的是该矩阵第三行的全部元素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&gt;&gt; A(:,3)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表示的是该矩阵第三列的全部元素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此方法可用来对矩阵的整行、整列进行操作</a:t>
                </a:r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&gt;&gt; A(3, :) = 0;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即对整行赋值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&gt;&gt; A(3, :) = [];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即删除整行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F4504FC8-01C0-47A1-BE6A-A561C9CC8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3701"/>
                <a:ext cx="9010650" cy="4816428"/>
              </a:xfrm>
              <a:blipFill>
                <a:blip r:embed="rId4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423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矩阵运算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891EFB-3209-4C51-BCC3-B791140C3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B25B-C3D2-4308-8A42-07193EFD5675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A99B96-A97D-4881-A147-F1EAC1D1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568E9D8E-7045-4D32-BB28-0F39BE582C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3702"/>
                <a:ext cx="8439150" cy="231903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zh-CN" altLang="en-US" sz="3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1  2  3</m:t>
                            </m:r>
                          </m:e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4  5  6</m:t>
                            </m:r>
                          </m:e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7  8  9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3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11  21  6</m:t>
                            </m:r>
                          </m:e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12  20  9</m:t>
                            </m:r>
                          </m:e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10  22  3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3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和常数</a:t>
                </a:r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b=2</a:t>
                </a:r>
              </a:p>
              <a:p>
                <a:pPr>
                  <a:spcBef>
                    <a:spcPts val="1800"/>
                  </a:spcBef>
                </a:pPr>
                <a:r>
                  <a:rPr lang="zh-CN" altLang="en-US" sz="3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矩阵操作</a:t>
                </a:r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 -  </a:t>
                </a:r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  </a:t>
                </a:r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  ^  .  ‘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altLang="zh-CN" sz="36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Questions?</a:t>
                </a: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568E9D8E-7045-4D32-BB28-0F39BE582C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3702"/>
                <a:ext cx="8439150" cy="2319034"/>
              </a:xfrm>
              <a:blipFill>
                <a:blip r:embed="rId4"/>
                <a:stretch>
                  <a:fillRect l="-1300" t="-6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5">
            <a:extLst>
              <a:ext uri="{FF2B5EF4-FFF2-40B4-BE49-F238E27FC236}">
                <a16:creationId xmlns:a16="http://schemas.microsoft.com/office/drawing/2014/main" id="{8CAB5A22-FD19-4322-B877-36A3401D4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069" y="3862849"/>
            <a:ext cx="5856863" cy="186204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x1 = A+b      &gt;&gt; y1 = A+B     &gt;&gt; c = A'   &gt;&gt; x2 = A/b       &gt;&gt; y2 = A*B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x3 = A./b      &gt;&gt; y3 = A.*B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x4 = A^b      &gt;&gt; y4 = A/B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x5 = A.^b      &gt;&gt; y5 = A./B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CCFB6B-D617-4B94-8388-955F5C14B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24" y="3862849"/>
            <a:ext cx="3174917" cy="1847850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D4443A67-10F0-4468-B7BB-08E253027F39}"/>
              </a:ext>
            </a:extLst>
          </p:cNvPr>
          <p:cNvSpPr/>
          <p:nvPr/>
        </p:nvSpPr>
        <p:spPr>
          <a:xfrm>
            <a:off x="1515225" y="4142404"/>
            <a:ext cx="1399611" cy="3866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6B7F1FC-8F52-453E-9340-783B5C0F7DE9}"/>
              </a:ext>
            </a:extLst>
          </p:cNvPr>
          <p:cNvSpPr/>
          <p:nvPr/>
        </p:nvSpPr>
        <p:spPr>
          <a:xfrm>
            <a:off x="1515224" y="4550115"/>
            <a:ext cx="1399611" cy="3866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5036F99-ACD2-49F6-B2B7-65B03832D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035" y="3848101"/>
            <a:ext cx="3036414" cy="17907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19E5F392-E2F0-4ECC-97F5-B001BCB27AE9}"/>
              </a:ext>
            </a:extLst>
          </p:cNvPr>
          <p:cNvSpPr/>
          <p:nvPr/>
        </p:nvSpPr>
        <p:spPr>
          <a:xfrm>
            <a:off x="3578789" y="4172927"/>
            <a:ext cx="1399611" cy="3866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0EC4835-7460-40CD-85B5-5EBD5900E25C}"/>
              </a:ext>
            </a:extLst>
          </p:cNvPr>
          <p:cNvSpPr/>
          <p:nvPr/>
        </p:nvSpPr>
        <p:spPr>
          <a:xfrm>
            <a:off x="3606048" y="4561637"/>
            <a:ext cx="1399611" cy="3866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90A626D-B7BF-4942-A13E-DB35D4753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211" y="3897437"/>
            <a:ext cx="2184087" cy="18669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89ABFF1-EE29-4430-9111-666AD6D46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621" y="3847140"/>
            <a:ext cx="2013622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矩阵运算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26F1E-093C-41D9-8847-8E820134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F502-D26E-4A40-A64F-3A07B30783DF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D84D3B-3C4F-4BAD-872C-A107203F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E47C863-CF08-4326-A9E7-00ED55376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80" y="1890831"/>
            <a:ext cx="8407503" cy="39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5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矩阵运算相关函数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303A73-D77B-4E2F-ADE1-BA38AD25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29DEA-6AB6-4E0E-838E-6E902FB3508C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DB18ED-D095-40DF-BE65-B648F846B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5134E2B7-2D83-4CB5-93D0-B96931D83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3701"/>
                <a:ext cx="8102395" cy="203389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1  2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3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4  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6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7  8  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Questions</a:t>
                </a:r>
                <a:r>
                  <a:rPr lang="zh-CN" altLang="en-US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  <a:endParaRPr lang="en-US" altLang="zh-CN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5134E2B7-2D83-4CB5-93D0-B96931D83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3701"/>
                <a:ext cx="8102395" cy="2033899"/>
              </a:xfrm>
              <a:blipFill>
                <a:blip r:embed="rId4"/>
                <a:stretch>
                  <a:fillRect l="-1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5">
            <a:extLst>
              <a:ext uri="{FF2B5EF4-FFF2-40B4-BE49-F238E27FC236}">
                <a16:creationId xmlns:a16="http://schemas.microsoft.com/office/drawing/2014/main" id="{A75133DA-F2C7-4D3C-BEE9-41DA99BE5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400" y="3619101"/>
            <a:ext cx="4311340" cy="155427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max(A)             &gt;&gt; sort(A)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min(A)              &gt;&gt; size(A)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sum(A)             &gt;&gt; length(A)</a:t>
            </a:r>
          </a:p>
          <a:p>
            <a:pPr marL="0" indent="0">
              <a:spcBef>
                <a:spcPts val="600"/>
              </a:spcBef>
              <a:buNone/>
              <a:tabLst>
                <a:tab pos="2693988" algn="l"/>
              </a:tabLs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&gt;&gt; mean(A)           &gt;&gt; find(A==9)             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8EA54DD-84F5-4ACD-AA7E-C92341821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835" y="2796251"/>
            <a:ext cx="1295400" cy="1323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00D99CA-9105-4A02-8D5B-82BFCE91B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349" y="4763162"/>
            <a:ext cx="1219200" cy="13525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F0B62A1-7B24-4604-9575-8886747FA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660" y="2796251"/>
            <a:ext cx="1781175" cy="17716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9384135-A6D1-49A3-A9BD-CAA65FD35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8179" y="4725613"/>
            <a:ext cx="12192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矩阵运算相关函数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—cat()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8D0D5-FAC9-4B02-A1AB-BA351E52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FCBE-C8FD-4998-A840-C98053D6095E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A045A7-DC6E-4B61-9F94-EAE86B28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5EDF48D7-AF4E-48E1-8FA8-2AB0774EC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2"/>
            <a:ext cx="8102395" cy="167010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cat():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沿指定维度串联数组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54027044-5C17-4971-8F83-C50A41D31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210" y="2283868"/>
            <a:ext cx="3403790" cy="400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A=[1 2;3 4]; B=[5 6;7 8];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A15CB66E-AAA1-4FB6-8F84-AA0CB4504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978" y="2918408"/>
            <a:ext cx="1856848" cy="400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C=cat(1, A, B)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1F1CF998-E4BF-430A-978D-61268CC40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1246" y="2918408"/>
            <a:ext cx="2051854" cy="400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C=cat(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A, B)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988A7D28-D74F-431C-8839-C0B0B351B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504" y="2918408"/>
            <a:ext cx="2404996" cy="400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C=cat(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A, B)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BE718A9-5F83-4E49-9B38-03BF2EC64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8" y="3458906"/>
            <a:ext cx="6597182" cy="292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0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课程目录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(Module Content)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D44C6-002C-494A-A549-D94397D1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C44-C5F1-4D4C-9DCE-6A863D9187B3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D0D6B3-D5DF-4B2D-B6FE-E96FDEEC0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70D0732-4E0C-4ADF-978C-1396AA52B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897255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第七周：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的基本数据类型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第八周：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中的流程控制、数组操作和函数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第九周：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中的文件操作和面向对象编程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所有课程练习和作业请发送到课程专属邮箱：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sysu_aipro_fri@163.com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请由课代表收齐后发送，不要单独发送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课程群：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744797115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495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A6A0B5-B85E-48C8-8574-620EBE68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8BDD-FD5C-42FB-BEE5-AA81C8C166B1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4AEC5B-BB0C-4ACE-839E-701A8AB80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5C0F504-F892-45F2-97B8-D38635EB3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视窗介绍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中的基本运算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多项式（表达和创建、求根、四则运算、微分）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270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多项式的创建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(Creation of polynomial)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BD7B2-AE0C-4720-9FD9-8BF8F4CB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9199-0818-46F7-B2C2-7FBCC9A7D639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BE5DED-C879-47D1-BE89-C81D6815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9269FBD9-581A-4B2A-B9DA-E268673ED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23701"/>
                <a:ext cx="8820150" cy="4888194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多项式的一般形式如下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800"/>
                  </a:spcBef>
                  <a:spcAft>
                    <a:spcPts val="600"/>
                  </a:spcAft>
                </a:pP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使用系数向量来表示</a:t>
                </a:r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altLang="zh-CN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MATLAB</a:t>
                </a: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中，提供了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poly2sym</a:t>
                </a:r>
                <a:r>
                  <a:rPr lang="zh-CN" altLang="en-US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函数实现多项式的构造</a:t>
                </a:r>
                <a:endParaRPr lang="en-US" altLang="zh-CN" sz="2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r = poly2sym(p): p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为多项式的系数向量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spcBef>
                    <a:spcPts val="1800"/>
                  </a:spcBef>
                  <a:buNone/>
                  <a:tabLst>
                    <a:tab pos="176213" algn="l"/>
                  </a:tabLst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r = poly2sym(p, v): p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为多项式的系数向量，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为其变量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9269FBD9-581A-4B2A-B9DA-E268673ED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23701"/>
                <a:ext cx="8820150" cy="4888194"/>
              </a:xfrm>
              <a:blipFill>
                <a:blip r:embed="rId4"/>
                <a:stretch>
                  <a:fillRect l="-1037" t="-2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191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多项式的创建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EC2E1B-7F91-4650-B501-BB1F1302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694C8-7A1C-4C38-8FDB-2C51D95626C4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2D3242-441F-46E8-AE52-8B752A0D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1808C8-3897-4589-86A3-90BA3D615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193" y="1629697"/>
            <a:ext cx="8332671" cy="466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10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多项式的创建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63223-4597-415C-A75A-B2498F56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5CC4-57FA-4224-B846-273D31F25C6F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D66A51-6081-4104-B244-B6BCB892C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5EA0568-8B63-468C-963D-7819097CA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88819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095975F-8294-4F34-8FD9-2E0B6694E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25" y="2214204"/>
            <a:ext cx="2038350" cy="13144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3FA46C-39CC-447D-8911-2248BC044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517" y="2241986"/>
            <a:ext cx="3143250" cy="1304925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8FA98485-0DC3-4770-9506-E8EC4828C2AD}"/>
              </a:ext>
            </a:extLst>
          </p:cNvPr>
          <p:cNvSpPr/>
          <p:nvPr/>
        </p:nvSpPr>
        <p:spPr>
          <a:xfrm>
            <a:off x="7918450" y="2214204"/>
            <a:ext cx="649544" cy="3548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240F02E-2BFF-47B0-BE40-45A15B273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825" y="4120477"/>
            <a:ext cx="4613165" cy="17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4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多项式的求根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04BA7C-230A-4A41-9D7C-DD15BB2D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73F4-0A21-43E9-BDF0-969901664263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4622F-FEEC-4261-82AF-1FB7E3BD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2A70C9A-8C9C-4196-8800-D816931BD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10725150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roots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函数求解多项式的根，即求解函数等于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的根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r = roots(p)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：其中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为多项式的系数向量，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为求解多项式的根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32C52D3-284D-4708-AFC1-4546DF965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423" y="3636859"/>
            <a:ext cx="2305050" cy="15335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04BA3BC-4C45-467E-976C-B330B0557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826" y="3636859"/>
            <a:ext cx="1662574" cy="19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62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多项式的四则运算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8590B3-13A3-4632-B1C1-1BF32C19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C979C-FA78-42E9-834C-02D9A403574F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43E9E8-8800-4980-B5A5-DA78E3BF0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66DD2CCD-23D6-4487-AEE4-FFC1B2970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9290050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多项式加法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如果两个多项式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向量大小相同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，相加时就与标准的数组加法相同。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A5D27B0-75C6-4ABB-8775-C986A1DE2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0" y="3615096"/>
            <a:ext cx="3052749" cy="13940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993C10-3225-42E8-9819-5C41DC04A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554" y="3615097"/>
            <a:ext cx="2471123" cy="13975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E1BF81-AE6A-4652-B580-011AED520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477" y="3615096"/>
            <a:ext cx="2617978" cy="19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45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多项式的四则运算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310FF-A4B8-49FF-9DD6-21832EC6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DD7AC-AD3A-4BE5-9546-B2C1F2BF9DC9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FFCF41-A762-4D06-B728-3B77FCF3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53CFDE9-38AA-41C9-8881-E9B4D2FCB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3796948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多项式减法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与多项式加法类似。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122074B-46BC-467C-9214-F71A47828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08" y="3441670"/>
            <a:ext cx="3390900" cy="2667000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10200074-B5F2-4197-A11C-AE7D9B368ADD}"/>
              </a:ext>
            </a:extLst>
          </p:cNvPr>
          <p:cNvSpPr txBox="1">
            <a:spLocks/>
          </p:cNvSpPr>
          <p:nvPr/>
        </p:nvSpPr>
        <p:spPr>
          <a:xfrm>
            <a:off x="6537028" y="1628615"/>
            <a:ext cx="3796948" cy="488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当两个多项式阶次不同时，该如何进行运算？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当两个多项式阶次不同时，低阶的多项式用首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填补，使其与高阶多项式有同样的阶次。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8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多项式的四则运算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B0C95-85C6-4449-B3F3-A4AB2B06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DDC9-B3DD-4F13-814C-7494E3B5D03B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61E657-4342-40C2-AD17-6BD3A886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5FF52E5D-11C6-4841-B6DA-ADAAD6A1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8667750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多项式乘法                                    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多项式卷积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(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数学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)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中，提供了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函数实现多项式的乘运算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c = conv(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：执行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两个向量的卷积运算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Questions?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如何进行两个以上的多项式的乘法？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A1B60D0-9BB0-484F-BF58-EE7E93D0A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67" y="4143998"/>
            <a:ext cx="3541221" cy="13784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2D45AC-04F1-4AA3-A5D4-7F429534C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515" y="4186776"/>
            <a:ext cx="5241759" cy="11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2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多项式的四则运算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E69D0-73C8-4B72-B611-9DE38D6AD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A8D3-990D-4602-93A0-86687EA86BE1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7A5DA-9C2C-4996-A4F1-D79A0FFD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BD8AD0F-8997-4D4D-BFCA-22BA19C0A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1"/>
            <a:ext cx="9238709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多项式除法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中，提供了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deconv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函数实现多项式的除运算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2438" indent="-452438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[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q,r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deconv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v,u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：求多项式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v, 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的除法运算，其中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为返回多项式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的商式，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为返回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的余式。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多项式除法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(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数学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)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7910842-6F20-4477-8BE0-0429C7A02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641" y="3883743"/>
            <a:ext cx="2100957" cy="2472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59CD9AA-F892-4D5E-B623-CDD34F3655B7}"/>
                  </a:ext>
                </a:extLst>
              </p:cNvPr>
              <p:cNvSpPr txBox="1"/>
              <p:nvPr/>
            </p:nvSpPr>
            <p:spPr>
              <a:xfrm>
                <a:off x="4549139" y="4067798"/>
                <a:ext cx="3259482" cy="1110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59CD9AA-F892-4D5E-B623-CDD34F365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39" y="4067798"/>
                <a:ext cx="3259482" cy="1110497"/>
              </a:xfrm>
              <a:prstGeom prst="rect">
                <a:avLst/>
              </a:prstGeom>
              <a:blipFill>
                <a:blip r:embed="rId6"/>
                <a:stretch>
                  <a:fillRect b="-1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713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多项式的微积分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ED2E4-E02A-4FCB-A9BB-79B6420A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D173-CA7D-42EE-A46B-F46E16FB4630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0A9EC7-8433-4DBD-B2B1-14A8D520F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19300B1-AA31-4E5A-968B-EF88EA0A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8439150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多项式微分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中，提供了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polyder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函数实现多项式的微分运算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k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polyder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为原多项式，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为微分后多项式表示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53CB6C7-D7F6-4972-83DF-066A9412C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104" y="4207540"/>
            <a:ext cx="2711128" cy="153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EC99CB-DB0F-470E-B93F-33B83AB7083A}"/>
                  </a:ext>
                </a:extLst>
              </p:cNvPr>
              <p:cNvSpPr txBox="1"/>
              <p:nvPr/>
            </p:nvSpPr>
            <p:spPr>
              <a:xfrm>
                <a:off x="5541560" y="4207540"/>
                <a:ext cx="3878458" cy="1573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对于多项式</a:t>
                </a:r>
                <a:endParaRPr lang="en-US" altLang="zh-CN" sz="2400" b="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微分，结果为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15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6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9EC99CB-DB0F-470E-B93F-33B83AB7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560" y="4207540"/>
                <a:ext cx="3878458" cy="1573829"/>
              </a:xfrm>
              <a:prstGeom prst="rect">
                <a:avLst/>
              </a:prstGeom>
              <a:blipFill>
                <a:blip r:embed="rId5"/>
                <a:stretch>
                  <a:fillRect l="-2358" t="-3101" b="-8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81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663157-7F66-4942-ADE3-3726D357F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A0CC0-3C1B-4A6A-9DAE-290DD3CC75A0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7D2C13-40BE-48CB-B28F-615A325D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2D4B0847-2B8D-452C-8CAD-FF4DBA088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视窗介绍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中的基本运算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的变量和数据类型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多项式（表达和创建、求根、四则运算、微分）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186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79F82E-A768-4C0B-9B2B-1D73F157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4590-893D-4FAC-8FC7-11ED05C28197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28D54-F56E-4108-8728-5972A8F7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757124-9100-4FC8-8C46-B1109CCD9EC9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多项式的微积分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2DA77665-BCBD-4A71-A203-2138DECD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623701"/>
            <a:ext cx="11195775" cy="48881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多项式积分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中，提供了</a:t>
            </a:r>
            <a:r>
              <a:rPr lang="en-US" altLang="zh-CN" sz="2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polyint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函数实现多项式的积分运算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q =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polyint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p,k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：返回以向量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为系数的多项式积分，积分的常数项为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3C38FCA-5FAF-4E0B-94B7-8B0C087A6787}"/>
                  </a:ext>
                </a:extLst>
              </p:cNvPr>
              <p:cNvSpPr txBox="1"/>
              <p:nvPr/>
            </p:nvSpPr>
            <p:spPr>
              <a:xfrm>
                <a:off x="5516159" y="4156740"/>
                <a:ext cx="4027686" cy="189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对于多项式</a:t>
                </a:r>
                <a:endParaRPr lang="en-US" altLang="zh-CN" sz="2400" b="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积分，结果为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+6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3C38FCA-5FAF-4E0B-94B7-8B0C087A6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159" y="4156740"/>
                <a:ext cx="4027686" cy="1894173"/>
              </a:xfrm>
              <a:prstGeom prst="rect">
                <a:avLst/>
              </a:prstGeom>
              <a:blipFill>
                <a:blip r:embed="rId4"/>
                <a:stretch>
                  <a:fillRect l="-2421" t="-2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BCFFC2A5-0DF4-4A2F-A2DD-75C6A096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372" y="4311667"/>
            <a:ext cx="32099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30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9532"/>
            <a:ext cx="12192000" cy="242661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5290" y="3635375"/>
            <a:ext cx="11337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01492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微软雅黑" panose="020B0503020204020204" pitchFamily="34" charset="-122"/>
              </a:rPr>
              <a:t>谢谢大家</a:t>
            </a:r>
            <a:endParaRPr lang="zh-CN" altLang="en-US" sz="8000" b="1" dirty="0">
              <a:solidFill>
                <a:srgbClr val="0149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8466" y="-184668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04" y="1438170"/>
            <a:ext cx="1936392" cy="193081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A3C096-62CF-480B-B291-F9A45202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24ECDF-6A5C-464D-95C3-99EC008D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D1E49-1222-424E-A3F5-A9AE467357B3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FAB388-AA2D-4505-84A7-3A71628A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本次课程内容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58DF4D-B68A-401F-8EBD-42C64FD82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FEC9-FEAE-4F55-816E-2B2421BE65E7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FD4975-21E5-4686-AA06-EF6BA684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190B173-FE10-418B-B993-815966D4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55326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视窗介绍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中的基本运算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的变量和数据类型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矩阵运算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多项式（表达和创建、求根、四则运算、微分）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00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消息三则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26EDE1-CC29-4AFA-BF0B-C04AFFB5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6CA6-47A7-48DD-ADBC-057027675AB4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16C0BF-16FE-461D-9CC5-4D4E9CA6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DD53921-6073-4E41-AD78-4053994B9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2" y="1570037"/>
            <a:ext cx="4047880" cy="34945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2B03E33-16B2-4ED8-811B-97FAC44A5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50" y="2047316"/>
            <a:ext cx="3982038" cy="38597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D01E73-7D23-4A7B-A8AF-AE1DA11F6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394" y="3244410"/>
            <a:ext cx="3436506" cy="333849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8EA2759-5551-4603-B975-653E04085709}"/>
              </a:ext>
            </a:extLst>
          </p:cNvPr>
          <p:cNvSpPr/>
          <p:nvPr/>
        </p:nvSpPr>
        <p:spPr>
          <a:xfrm>
            <a:off x="3168650" y="1663148"/>
            <a:ext cx="629644" cy="270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78ED44-188C-4655-9E83-0AF6D61901F1}"/>
              </a:ext>
            </a:extLst>
          </p:cNvPr>
          <p:cNvSpPr/>
          <p:nvPr/>
        </p:nvSpPr>
        <p:spPr>
          <a:xfrm>
            <a:off x="4516949" y="2275398"/>
            <a:ext cx="524951" cy="304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459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F7BA20-E462-4228-AE90-0A7A5C88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DFEED-62EE-4EF2-AC9D-BA3941E4CE22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AA74B7-08CC-49B0-B844-1D0C2801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D1DCCFC6-6FBF-4DEB-81C8-8EDB7A748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826260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MathWorks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http://www.mathworks.com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</a:p>
          <a:p>
            <a:pPr marL="628650" indent="-62865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—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是美国公司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MathWorks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推出的一套高性能的数值计算和可视化软件，可以解决工程、科学计算和数字信号处理、通信、数学等学科中许多问题。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课程不仅是数学以及计算机相关专业基础的必修课程，还是统计学，金融数学的重要实践性课程。</a:t>
            </a: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能做什么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  <a:tabLst>
                <a:tab pos="265113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— 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MATLAB 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的自动驾驶之路</a:t>
            </a:r>
            <a:endParaRPr lang="en-US" altLang="zh-CN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  <a:tabLst>
                <a:tab pos="265113" algn="l"/>
              </a:tabLst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—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维珍轨道公司仿真 </a:t>
            </a:r>
            <a:r>
              <a:rPr lang="en-US" altLang="zh-CN" sz="2400" u="sng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LauncherOne</a:t>
            </a:r>
            <a:r>
              <a:rPr lang="en-US" altLang="zh-CN" sz="2400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 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火箭级间分离事件</a:t>
            </a:r>
            <a:endParaRPr lang="zh-CN" altLang="en-US" sz="24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34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1167" y="144940"/>
            <a:ext cx="3589436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人工智能编程语言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58713" y="136525"/>
            <a:ext cx="7733287" cy="593186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335616" y="111602"/>
            <a:ext cx="1662679" cy="584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9EFF8A-3592-40E7-B943-F130180A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EE8948-0A7E-4B1B-8CD8-B52F72852361}"/>
              </a:ext>
            </a:extLst>
          </p:cNvPr>
          <p:cNvSpPr txBox="1"/>
          <p:nvPr/>
        </p:nvSpPr>
        <p:spPr>
          <a:xfrm>
            <a:off x="195035" y="809092"/>
            <a:ext cx="1162939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MATLAB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647147-A439-4787-B1DA-B693B28E5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553B-849E-4F0D-8088-1002555CA14E}" type="datetime1">
              <a:rPr lang="zh-CN" altLang="en-US" smtClean="0"/>
              <a:t>2021/2/25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50A22B-0971-4F51-A471-40D8D9D1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人工智能编程语言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A1DF09D-707B-4A19-AB15-867D64FD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701"/>
            <a:ext cx="7886700" cy="482626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MATLAB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的诞生历史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年，美国新墨西哥大学教授克里夫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莫勒尔，为了让动手能力欠佳的学生方便地使用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LINPACK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EISPACK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FORTRAN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语言编写了第一版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随后，杰克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李特（学生）和斯蒂夫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班戈尔（朋友）在此基础上用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语言重写出了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第二版，增加了新功能和系统控制工具箱，其中一些代码至今还在使用。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直到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月，世界上有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多个国家和超过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万名工程师和科学家在使用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Simulink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481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2575</Words>
  <Application>Microsoft Office PowerPoint</Application>
  <PresentationFormat>宽屏</PresentationFormat>
  <Paragraphs>626</Paragraphs>
  <Slides>51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Microsoft YaHei UI</vt:lpstr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 Yao</dc:creator>
  <cp:lastModifiedBy> </cp:lastModifiedBy>
  <cp:revision>163</cp:revision>
  <dcterms:created xsi:type="dcterms:W3CDTF">2020-08-25T13:07:11Z</dcterms:created>
  <dcterms:modified xsi:type="dcterms:W3CDTF">2021-02-25T16:14:40Z</dcterms:modified>
</cp:coreProperties>
</file>